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7" r:id="rId12"/>
  </p:sld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7" Type="http://schemas.openxmlformats.org/officeDocument/2006/relationships/image" Target="../media/image39.emf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320"/>
            <a:ext cx="8229600" cy="52995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600" cy="215856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</p:spPr>
        <p:txBody>
          <a:bodyPr lIns="90000" tIns="46800" rIns="90000" bIns="46800">
            <a:normAutofit/>
          </a:bodyPr>
          <a:p>
            <a:pPr marL="342900" indent="-342900"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742950" lvl="1" indent="-285750"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–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143000" lvl="2" indent="-228600"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600200" lvl="3" indent="-228600"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–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057400" lvl="4" indent="-228600"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057400" lvl="5" indent="-228600"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057400" lvl="6" indent="-228600">
              <a:spcBef>
                <a:spcPts val="800"/>
              </a:spcBef>
              <a:buClr>
                <a:srgbClr val="000000"/>
              </a:buClr>
              <a:buFont typeface="Arial" panose="020B0604020202020204"/>
              <a:buChar char="»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456840" y="6244920"/>
            <a:ext cx="2133720" cy="476280"/>
          </a:xfrm>
          <a:prstGeom prst="rect">
            <a:avLst/>
          </a:prstGeom>
        </p:spPr>
        <p:txBody>
          <a:bodyPr lIns="90000" tIns="46800" rIns="90000" bIns="46800">
            <a:noAutofit/>
          </a:bodyPr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&lt;date/time&gt;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124080" y="6244920"/>
            <a:ext cx="2895840" cy="476280"/>
          </a:xfrm>
          <a:prstGeom prst="rect">
            <a:avLst/>
          </a:prstGeom>
        </p:spPr>
        <p:txBody>
          <a:bodyPr lIns="90000" tIns="46800" rIns="90000" bIns="46800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&lt;footer&gt;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6552720" y="6244920"/>
            <a:ext cx="2133720" cy="476280"/>
          </a:xfrm>
          <a:prstGeom prst="rect">
            <a:avLst/>
          </a:prstGeom>
        </p:spPr>
        <p:txBody>
          <a:bodyPr lIns="90000" tIns="46800" rIns="90000" bIns="46800">
            <a:noAutofit/>
          </a:bodyPr>
          <a:p>
            <a: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395D81EC-4F39-4777-9E4F-94676CF9024C}" type="slidenum"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</a:fld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image" Target="../media/image21.jpeg"/><Relationship Id="rId7" Type="http://schemas.openxmlformats.org/officeDocument/2006/relationships/image" Target="../media/image20.jpe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jpe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36.e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4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3.emf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13.xml"/><Relationship Id="rId16" Type="http://schemas.openxmlformats.org/officeDocument/2006/relationships/image" Target="../media/image40.e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39.e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38.e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37.e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0" y="274320"/>
            <a:ext cx="8229600" cy="34596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20204"/>
              </a:rPr>
              <a:t>Подпишите части тела</a:t>
            </a:r>
            <a:endParaRPr lang="en-US" sz="1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2" name="Изображение 41" descr="Картинки по запросу priapulida"/>
          <p:cNvPicPr/>
          <p:nvPr/>
        </p:nvPicPr>
        <p:blipFill>
          <a:blip r:embed="rId1"/>
          <a:srcRect r="38233"/>
          <a:stretch>
            <a:fillRect/>
          </a:stretch>
        </p:blipFill>
        <p:spPr>
          <a:xfrm>
            <a:off x="395280" y="981000"/>
            <a:ext cx="1981080" cy="5184720"/>
          </a:xfrm>
          <a:prstGeom prst="rect">
            <a:avLst/>
          </a:prstGeom>
          <a:ln w="0">
            <a:noFill/>
          </a:ln>
        </p:spPr>
      </p:pic>
      <p:grpSp>
        <p:nvGrpSpPr>
          <p:cNvPr id="43" name="Group 2"/>
          <p:cNvGrpSpPr/>
          <p:nvPr/>
        </p:nvGrpSpPr>
        <p:grpSpPr>
          <a:xfrm>
            <a:off x="3276720" y="620640"/>
            <a:ext cx="5867280" cy="3960720"/>
            <a:chOff x="3276720" y="620640"/>
            <a:chExt cx="5867280" cy="3960720"/>
          </a:xfrm>
        </p:grpSpPr>
        <p:pic>
          <p:nvPicPr>
            <p:cNvPr id="44" name="Изображение 43" descr="Похожее изображение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419640" y="981000"/>
              <a:ext cx="5238720" cy="3486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" name="CustomShape 3"/>
            <p:cNvSpPr/>
            <p:nvPr/>
          </p:nvSpPr>
          <p:spPr>
            <a:xfrm>
              <a:off x="3419640" y="1413000"/>
              <a:ext cx="1728720" cy="6476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6" name="CustomShape 4"/>
            <p:cNvSpPr/>
            <p:nvPr/>
          </p:nvSpPr>
          <p:spPr>
            <a:xfrm>
              <a:off x="3924360" y="1123920"/>
              <a:ext cx="1728720" cy="6476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7" name="CustomShape 5"/>
            <p:cNvSpPr/>
            <p:nvPr/>
          </p:nvSpPr>
          <p:spPr>
            <a:xfrm>
              <a:off x="6804000" y="620640"/>
              <a:ext cx="1728720" cy="6476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8" name="CustomShape 6"/>
            <p:cNvSpPr/>
            <p:nvPr/>
          </p:nvSpPr>
          <p:spPr>
            <a:xfrm>
              <a:off x="7164360" y="1123920"/>
              <a:ext cx="1728720" cy="6476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49" name="CustomShape 7"/>
            <p:cNvSpPr/>
            <p:nvPr/>
          </p:nvSpPr>
          <p:spPr>
            <a:xfrm>
              <a:off x="7415280" y="2492280"/>
              <a:ext cx="1728720" cy="6476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0" name="CustomShape 8"/>
            <p:cNvSpPr/>
            <p:nvPr/>
          </p:nvSpPr>
          <p:spPr>
            <a:xfrm>
              <a:off x="7236000" y="2924280"/>
              <a:ext cx="1728720" cy="64764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1" name="CustomShape 9"/>
            <p:cNvSpPr/>
            <p:nvPr/>
          </p:nvSpPr>
          <p:spPr>
            <a:xfrm>
              <a:off x="6227640" y="3068640"/>
              <a:ext cx="1150920" cy="5047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2" name="CustomShape 10"/>
            <p:cNvSpPr/>
            <p:nvPr/>
          </p:nvSpPr>
          <p:spPr>
            <a:xfrm>
              <a:off x="4500720" y="4076640"/>
              <a:ext cx="2735280" cy="5047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  <p:sp>
          <p:nvSpPr>
            <p:cNvPr id="53" name="CustomShape 11"/>
            <p:cNvSpPr/>
            <p:nvPr/>
          </p:nvSpPr>
          <p:spPr>
            <a:xfrm>
              <a:off x="3276720" y="2924280"/>
              <a:ext cx="1150920" cy="5047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</p:sp>
      </p:grpSp>
      <p:sp>
        <p:nvSpPr>
          <p:cNvPr id="54" name="Line 12"/>
          <p:cNvSpPr/>
          <p:nvPr/>
        </p:nvSpPr>
        <p:spPr>
          <a:xfrm flipV="1">
            <a:off x="5003640" y="1700280"/>
            <a:ext cx="73080" cy="79200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5" name="Line 13"/>
          <p:cNvSpPr/>
          <p:nvPr/>
        </p:nvSpPr>
        <p:spPr>
          <a:xfrm flipV="1">
            <a:off x="5219640" y="1339920"/>
            <a:ext cx="216000" cy="122400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6" name="Line 14"/>
          <p:cNvSpPr/>
          <p:nvPr/>
        </p:nvSpPr>
        <p:spPr>
          <a:xfrm flipV="1">
            <a:off x="5508720" y="1196640"/>
            <a:ext cx="215640" cy="136692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7" name="Line 15"/>
          <p:cNvSpPr/>
          <p:nvPr/>
        </p:nvSpPr>
        <p:spPr>
          <a:xfrm flipV="1">
            <a:off x="6372360" y="1915920"/>
            <a:ext cx="1224000" cy="64764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8" name="Line 16"/>
          <p:cNvSpPr/>
          <p:nvPr/>
        </p:nvSpPr>
        <p:spPr>
          <a:xfrm>
            <a:off x="6877080" y="2852640"/>
            <a:ext cx="1295280" cy="43200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59" name="Изображение 58" descr="Картинки по запросу insect legs"/>
          <p:cNvPicPr/>
          <p:nvPr/>
        </p:nvPicPr>
        <p:blipFill>
          <a:blip r:embed="rId3"/>
          <a:stretch>
            <a:fillRect/>
          </a:stretch>
        </p:blipFill>
        <p:spPr>
          <a:xfrm>
            <a:off x="4643280" y="4924440"/>
            <a:ext cx="3733920" cy="1933560"/>
          </a:xfrm>
          <a:prstGeom prst="rect">
            <a:avLst/>
          </a:prstGeom>
          <a:ln w="0">
            <a:noFill/>
          </a:ln>
        </p:spPr>
      </p:pic>
      <p:sp>
        <p:nvSpPr>
          <p:cNvPr id="60" name="CustomShape 17"/>
          <p:cNvSpPr/>
          <p:nvPr/>
        </p:nvSpPr>
        <p:spPr>
          <a:xfrm>
            <a:off x="5003640" y="4508640"/>
            <a:ext cx="367200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altLang="en-US" sz="1400" b="0" strike="noStrike" spc="-1">
                <a:solidFill>
                  <a:srgbClr val="000000"/>
                </a:solidFill>
                <a:latin typeface="Arial" panose="020B0604020202020204"/>
              </a:rPr>
              <a:t>П</a:t>
            </a: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одпишите части конечности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5541" y="-27305"/>
            <a:ext cx="4292441" cy="994410"/>
          </a:xfrm>
        </p:spPr>
        <p:txBody>
          <a:bodyPr>
            <a:normAutofit/>
          </a:bodyPr>
          <a:p>
            <a:pPr algn="ctr"/>
            <a:r>
              <a:rPr lang="ru-RU" altLang="en-US"/>
              <a:t>Чей это жизненный цикл?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0479" y="852011"/>
            <a:ext cx="4046220" cy="5054441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/>
        </p:nvPicPr>
        <p:blipFill>
          <a:blip r:embed="rId2"/>
          <a:srcRect t="7553"/>
          <a:stretch>
            <a:fillRect/>
          </a:stretch>
        </p:blipFill>
        <p:spPr>
          <a:xfrm>
            <a:off x="4716304" y="837089"/>
            <a:ext cx="3966686" cy="50420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0" y="274680"/>
            <a:ext cx="822960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Соедините линиями гомологичные части тела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2" name="Изображение 61" descr="Картинки по запросу Scorpiones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413000"/>
            <a:ext cx="4500720" cy="4091040"/>
          </a:xfrm>
          <a:prstGeom prst="rect">
            <a:avLst/>
          </a:prstGeom>
          <a:ln w="0">
            <a:noFill/>
          </a:ln>
        </p:spPr>
      </p:pic>
      <p:pic>
        <p:nvPicPr>
          <p:cNvPr id="63" name="Изображение 62" descr="Картинки по запросу solifugae spider"/>
          <p:cNvPicPr/>
          <p:nvPr/>
        </p:nvPicPr>
        <p:blipFill>
          <a:blip r:embed="rId2"/>
          <a:srcRect t="15435" b="24364"/>
          <a:stretch>
            <a:fillRect/>
          </a:stretch>
        </p:blipFill>
        <p:spPr>
          <a:xfrm>
            <a:off x="5184720" y="1268280"/>
            <a:ext cx="3959280" cy="4013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5651965" y="116730"/>
            <a:ext cx="3384720" cy="3143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6800" rIns="90000" bIns="46800">
            <a:spAutoFit/>
          </a:bodyPr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1800" b="1" strike="noStrike" spc="-1">
                <a:solidFill>
                  <a:srgbClr val="000000"/>
                </a:solidFill>
                <a:latin typeface="Arial" panose="020B0604020202020204"/>
              </a:rPr>
              <a:t>Найдите и подпишите следующие части тела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Антенны 1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Антенны 2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Тельсон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Уроподы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Дактилоподит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>
              <a:spcBef>
                <a:spcPts val="112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Плеон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5" name="Изображение 64" descr="Картинки по запросу Astacus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33360"/>
            <a:ext cx="4219560" cy="6524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0" y="0"/>
            <a:ext cx="8229600" cy="33336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Укажите название животного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67" name="Изображение 66" descr="Картинки по запросу ephemeroptera larvae"/>
          <p:cNvPicPr/>
          <p:nvPr/>
        </p:nvPicPr>
        <p:blipFill>
          <a:blip r:embed="rId1"/>
          <a:stretch>
            <a:fillRect/>
          </a:stretch>
        </p:blipFill>
        <p:spPr>
          <a:xfrm>
            <a:off x="611280" y="692280"/>
            <a:ext cx="1009440" cy="1512720"/>
          </a:xfrm>
          <a:prstGeom prst="rect">
            <a:avLst/>
          </a:prstGeom>
          <a:ln w="0">
            <a:noFill/>
          </a:ln>
        </p:spPr>
      </p:pic>
      <p:pic>
        <p:nvPicPr>
          <p:cNvPr id="68" name="Изображение 67" descr="Картинки по запросу Gordius larva"/>
          <p:cNvPicPr/>
          <p:nvPr/>
        </p:nvPicPr>
        <p:blipFill>
          <a:blip r:embed="rId2"/>
          <a:stretch>
            <a:fillRect/>
          </a:stretch>
        </p:blipFill>
        <p:spPr>
          <a:xfrm>
            <a:off x="2124100" y="1412700"/>
            <a:ext cx="2449440" cy="1630440"/>
          </a:xfrm>
          <a:prstGeom prst="rect">
            <a:avLst/>
          </a:prstGeom>
          <a:ln w="0">
            <a:noFill/>
          </a:ln>
        </p:spPr>
      </p:pic>
      <p:pic>
        <p:nvPicPr>
          <p:cNvPr id="69" name="Изображение 68"/>
          <p:cNvPicPr/>
          <p:nvPr/>
        </p:nvPicPr>
        <p:blipFill>
          <a:blip r:embed="rId3"/>
          <a:stretch>
            <a:fillRect/>
          </a:stretch>
        </p:blipFill>
        <p:spPr>
          <a:xfrm>
            <a:off x="468360" y="2852640"/>
            <a:ext cx="1428840" cy="2381400"/>
          </a:xfrm>
          <a:prstGeom prst="rect">
            <a:avLst/>
          </a:prstGeom>
          <a:ln w="0">
            <a:noFill/>
          </a:ln>
        </p:spPr>
      </p:pic>
      <p:pic>
        <p:nvPicPr>
          <p:cNvPr id="70" name="Изображение 69" descr="Картинки по запросу scutigera"/>
          <p:cNvPicPr/>
          <p:nvPr/>
        </p:nvPicPr>
        <p:blipFill>
          <a:blip r:embed="rId4"/>
          <a:stretch>
            <a:fillRect/>
          </a:stretch>
        </p:blipFill>
        <p:spPr>
          <a:xfrm>
            <a:off x="1979855" y="3501550"/>
            <a:ext cx="2952720" cy="1548000"/>
          </a:xfrm>
          <a:prstGeom prst="rect">
            <a:avLst/>
          </a:prstGeom>
          <a:ln w="0">
            <a:noFill/>
          </a:ln>
        </p:spPr>
      </p:pic>
      <p:pic>
        <p:nvPicPr>
          <p:cNvPr id="71" name="Изображение 70" descr="Картинки по запросу Anomalocaris"/>
          <p:cNvPicPr/>
          <p:nvPr/>
        </p:nvPicPr>
        <p:blipFill>
          <a:blip r:embed="rId5"/>
          <a:stretch>
            <a:fillRect/>
          </a:stretch>
        </p:blipFill>
        <p:spPr>
          <a:xfrm>
            <a:off x="5364000" y="836640"/>
            <a:ext cx="2232360" cy="1444680"/>
          </a:xfrm>
          <a:prstGeom prst="rect">
            <a:avLst/>
          </a:prstGeom>
          <a:ln w="0">
            <a:noFill/>
          </a:ln>
        </p:spPr>
      </p:pic>
      <p:pic>
        <p:nvPicPr>
          <p:cNvPr id="72" name="Изображение 71"/>
          <p:cNvPicPr/>
          <p:nvPr/>
        </p:nvPicPr>
        <p:blipFill>
          <a:blip r:embed="rId6"/>
          <a:stretch>
            <a:fillRect/>
          </a:stretch>
        </p:blipFill>
        <p:spPr>
          <a:xfrm>
            <a:off x="7164105" y="3645060"/>
            <a:ext cx="1752480" cy="2381040"/>
          </a:xfrm>
          <a:prstGeom prst="rect">
            <a:avLst/>
          </a:prstGeom>
          <a:ln w="0">
            <a:noFill/>
          </a:ln>
        </p:spPr>
      </p:pic>
      <p:pic>
        <p:nvPicPr>
          <p:cNvPr id="3" name="Замещающее содержимое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6190" y="2636520"/>
            <a:ext cx="2160905" cy="2354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Изображение 72" descr="Картинки по запросу Pseudoscorpiones"/>
          <p:cNvPicPr/>
          <p:nvPr/>
        </p:nvPicPr>
        <p:blipFill>
          <a:blip r:embed="rId1"/>
          <a:srcRect l="26908" r="26328"/>
          <a:stretch>
            <a:fillRect/>
          </a:stretch>
        </p:blipFill>
        <p:spPr>
          <a:xfrm>
            <a:off x="468360" y="404640"/>
            <a:ext cx="1360440" cy="1729080"/>
          </a:xfrm>
          <a:prstGeom prst="rect">
            <a:avLst/>
          </a:prstGeom>
          <a:ln w="0">
            <a:noFill/>
          </a:ln>
        </p:spPr>
      </p:pic>
      <p:pic>
        <p:nvPicPr>
          <p:cNvPr id="74" name="Изображение 73" descr="Картинки по запросу Opiliones"/>
          <p:cNvPicPr/>
          <p:nvPr/>
        </p:nvPicPr>
        <p:blipFill>
          <a:blip r:embed="rId2"/>
          <a:srcRect b="25077"/>
          <a:stretch>
            <a:fillRect/>
          </a:stretch>
        </p:blipFill>
        <p:spPr>
          <a:xfrm>
            <a:off x="2340000" y="620640"/>
            <a:ext cx="3097080" cy="1546200"/>
          </a:xfrm>
          <a:prstGeom prst="rect">
            <a:avLst/>
          </a:prstGeom>
          <a:ln w="0">
            <a:noFill/>
          </a:ln>
        </p:spPr>
      </p:pic>
      <p:pic>
        <p:nvPicPr>
          <p:cNvPr id="75" name="Изображение 74" descr="Картинки по запросу gigantostraca"/>
          <p:cNvPicPr/>
          <p:nvPr/>
        </p:nvPicPr>
        <p:blipFill>
          <a:blip r:embed="rId3"/>
          <a:stretch>
            <a:fillRect/>
          </a:stretch>
        </p:blipFill>
        <p:spPr>
          <a:xfrm>
            <a:off x="5867280" y="549360"/>
            <a:ext cx="2724120" cy="1763640"/>
          </a:xfrm>
          <a:prstGeom prst="rect">
            <a:avLst/>
          </a:prstGeom>
          <a:ln w="0">
            <a:noFill/>
          </a:ln>
        </p:spPr>
      </p:pic>
      <p:pic>
        <p:nvPicPr>
          <p:cNvPr id="76" name="Изображение 75" descr="Картинки по запросу trilobite"/>
          <p:cNvPicPr/>
          <p:nvPr/>
        </p:nvPicPr>
        <p:blipFill>
          <a:blip r:embed="rId4"/>
          <a:stretch>
            <a:fillRect/>
          </a:stretch>
        </p:blipFill>
        <p:spPr>
          <a:xfrm>
            <a:off x="611280" y="2565360"/>
            <a:ext cx="3403440" cy="1998720"/>
          </a:xfrm>
          <a:prstGeom prst="rect">
            <a:avLst/>
          </a:prstGeom>
          <a:ln w="0">
            <a:noFill/>
          </a:ln>
        </p:spPr>
      </p:pic>
      <p:pic>
        <p:nvPicPr>
          <p:cNvPr id="77" name="Изображение 76"/>
          <p:cNvPicPr/>
          <p:nvPr/>
        </p:nvPicPr>
        <p:blipFill>
          <a:blip r:embed="rId5"/>
          <a:stretch>
            <a:fillRect/>
          </a:stretch>
        </p:blipFill>
        <p:spPr>
          <a:xfrm>
            <a:off x="4356000" y="2637000"/>
            <a:ext cx="2314800" cy="1971360"/>
          </a:xfrm>
          <a:prstGeom prst="rect">
            <a:avLst/>
          </a:prstGeom>
          <a:ln w="0">
            <a:noFill/>
          </a:ln>
        </p:spPr>
      </p:pic>
      <p:pic>
        <p:nvPicPr>
          <p:cNvPr id="78" name="Изображение 77" descr="Похожее изображение"/>
          <p:cNvPicPr/>
          <p:nvPr/>
        </p:nvPicPr>
        <p:blipFill>
          <a:blip r:embed="rId6"/>
          <a:stretch>
            <a:fillRect/>
          </a:stretch>
        </p:blipFill>
        <p:spPr>
          <a:xfrm>
            <a:off x="7164360" y="2781360"/>
            <a:ext cx="1628640" cy="1703160"/>
          </a:xfrm>
          <a:prstGeom prst="rect">
            <a:avLst/>
          </a:prstGeom>
          <a:ln w="0">
            <a:noFill/>
          </a:ln>
        </p:spPr>
      </p:pic>
      <p:pic>
        <p:nvPicPr>
          <p:cNvPr id="79" name="Изображение 78" descr="Картинки по запросу mosquito larvae"/>
          <p:cNvPicPr/>
          <p:nvPr/>
        </p:nvPicPr>
        <p:blipFill>
          <a:blip r:embed="rId7"/>
          <a:stretch>
            <a:fillRect/>
          </a:stretch>
        </p:blipFill>
        <p:spPr>
          <a:xfrm>
            <a:off x="6103800" y="4849920"/>
            <a:ext cx="3040200" cy="2008080"/>
          </a:xfrm>
          <a:prstGeom prst="rect">
            <a:avLst/>
          </a:prstGeom>
          <a:ln w="0">
            <a:noFill/>
          </a:ln>
        </p:spPr>
      </p:pic>
      <p:pic>
        <p:nvPicPr>
          <p:cNvPr id="80" name="Изображение 79" descr="Картинки по запросу ant lion"/>
          <p:cNvPicPr/>
          <p:nvPr/>
        </p:nvPicPr>
        <p:blipFill>
          <a:blip r:embed="rId8"/>
          <a:stretch>
            <a:fillRect/>
          </a:stretch>
        </p:blipFill>
        <p:spPr>
          <a:xfrm>
            <a:off x="0" y="4797360"/>
            <a:ext cx="2521080" cy="1754280"/>
          </a:xfrm>
          <a:prstGeom prst="rect">
            <a:avLst/>
          </a:prstGeom>
          <a:ln w="0">
            <a:noFill/>
          </a:ln>
        </p:spPr>
      </p:pic>
      <p:pic>
        <p:nvPicPr>
          <p:cNvPr id="81" name="Изображение 80" descr="Картинки по запросу copepoda"/>
          <p:cNvPicPr/>
          <p:nvPr/>
        </p:nvPicPr>
        <p:blipFill>
          <a:blip r:embed="rId9"/>
          <a:stretch>
            <a:fillRect/>
          </a:stretch>
        </p:blipFill>
        <p:spPr>
          <a:xfrm>
            <a:off x="2843280" y="4781520"/>
            <a:ext cx="1609560" cy="2076480"/>
          </a:xfrm>
          <a:prstGeom prst="rect">
            <a:avLst/>
          </a:prstGeom>
          <a:ln w="0">
            <a:noFill/>
          </a:ln>
        </p:spPr>
      </p:pic>
      <p:sp>
        <p:nvSpPr>
          <p:cNvPr id="66" name="TextShape 1"/>
          <p:cNvSpPr txBox="1"/>
          <p:nvPr/>
        </p:nvSpPr>
        <p:spPr>
          <a:xfrm>
            <a:off x="0" y="0"/>
            <a:ext cx="8229600" cy="33336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Укажите название животного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611280" y="-360"/>
            <a:ext cx="8229600" cy="69228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1800" b="0" strike="noStrike" spc="-1">
                <a:solidFill>
                  <a:srgbClr val="000000"/>
                </a:solidFill>
                <a:latin typeface="Arial" panose="020B0604020202020204"/>
              </a:rPr>
              <a:t>Найдите правильные пары (соедините линиями). И кто здесь лишний?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83" name="Изображение 82" descr="Картинки по запросу coleoptera larvae"/>
          <p:cNvPicPr/>
          <p:nvPr/>
        </p:nvPicPr>
        <p:blipFill>
          <a:blip r:embed="rId1"/>
          <a:stretch>
            <a:fillRect/>
          </a:stretch>
        </p:blipFill>
        <p:spPr>
          <a:xfrm>
            <a:off x="2916360" y="5229360"/>
            <a:ext cx="2232000" cy="1468440"/>
          </a:xfrm>
          <a:prstGeom prst="rect">
            <a:avLst/>
          </a:prstGeom>
          <a:ln w="0">
            <a:noFill/>
          </a:ln>
        </p:spPr>
      </p:pic>
      <p:pic>
        <p:nvPicPr>
          <p:cNvPr id="84" name="Изображение 83" descr="Картинки по запросу trichoptera"/>
          <p:cNvPicPr/>
          <p:nvPr/>
        </p:nvPicPr>
        <p:blipFill>
          <a:blip r:embed="rId2"/>
          <a:stretch>
            <a:fillRect/>
          </a:stretch>
        </p:blipFill>
        <p:spPr>
          <a:xfrm>
            <a:off x="5292720" y="5370480"/>
            <a:ext cx="2556000" cy="1487520"/>
          </a:xfrm>
          <a:prstGeom prst="rect">
            <a:avLst/>
          </a:prstGeom>
          <a:ln w="0">
            <a:noFill/>
          </a:ln>
        </p:spPr>
      </p:pic>
      <p:pic>
        <p:nvPicPr>
          <p:cNvPr id="85" name="Изображение 84" descr="Картинки по запросу trichoptera"/>
          <p:cNvPicPr/>
          <p:nvPr/>
        </p:nvPicPr>
        <p:blipFill>
          <a:blip r:embed="rId3"/>
          <a:stretch>
            <a:fillRect/>
          </a:stretch>
        </p:blipFill>
        <p:spPr>
          <a:xfrm>
            <a:off x="6443640" y="836640"/>
            <a:ext cx="2700360" cy="1325520"/>
          </a:xfrm>
          <a:prstGeom prst="rect">
            <a:avLst/>
          </a:prstGeom>
          <a:ln w="0">
            <a:noFill/>
          </a:ln>
        </p:spPr>
      </p:pic>
      <p:pic>
        <p:nvPicPr>
          <p:cNvPr id="86" name="Изображение 85" descr="Картинки по запросу lepidoptera"/>
          <p:cNvPicPr/>
          <p:nvPr/>
        </p:nvPicPr>
        <p:blipFill>
          <a:blip r:embed="rId4"/>
          <a:stretch>
            <a:fillRect/>
          </a:stretch>
        </p:blipFill>
        <p:spPr>
          <a:xfrm>
            <a:off x="4140360" y="620640"/>
            <a:ext cx="2476440" cy="1847880"/>
          </a:xfrm>
          <a:prstGeom prst="rect">
            <a:avLst/>
          </a:prstGeom>
          <a:ln w="0">
            <a:noFill/>
          </a:ln>
        </p:spPr>
      </p:pic>
      <p:pic>
        <p:nvPicPr>
          <p:cNvPr id="87" name="Изображение 86" descr="Похожее изображение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4941720"/>
            <a:ext cx="2411280" cy="1608480"/>
          </a:xfrm>
          <a:prstGeom prst="rect">
            <a:avLst/>
          </a:prstGeom>
          <a:ln w="0">
            <a:noFill/>
          </a:ln>
        </p:spPr>
      </p:pic>
      <p:pic>
        <p:nvPicPr>
          <p:cNvPr id="88" name="Изображение 87"/>
          <p:cNvPicPr/>
          <p:nvPr/>
        </p:nvPicPr>
        <p:blipFill>
          <a:blip r:embed="rId6"/>
          <a:stretch>
            <a:fillRect/>
          </a:stretch>
        </p:blipFill>
        <p:spPr>
          <a:xfrm>
            <a:off x="6804000" y="2133720"/>
            <a:ext cx="2087640" cy="1739880"/>
          </a:xfrm>
          <a:prstGeom prst="rect">
            <a:avLst/>
          </a:prstGeom>
          <a:ln w="0">
            <a:noFill/>
          </a:ln>
        </p:spPr>
      </p:pic>
      <p:pic>
        <p:nvPicPr>
          <p:cNvPr id="89" name="Изображение 88"/>
          <p:cNvPicPr/>
          <p:nvPr/>
        </p:nvPicPr>
        <p:blipFill>
          <a:blip r:embed="rId7"/>
          <a:stretch>
            <a:fillRect/>
          </a:stretch>
        </p:blipFill>
        <p:spPr>
          <a:xfrm>
            <a:off x="0" y="620640"/>
            <a:ext cx="2232000" cy="1411200"/>
          </a:xfrm>
          <a:prstGeom prst="rect">
            <a:avLst/>
          </a:prstGeom>
          <a:ln w="0">
            <a:noFill/>
          </a:ln>
        </p:spPr>
      </p:pic>
      <p:pic>
        <p:nvPicPr>
          <p:cNvPr id="90" name="Изображение 89" descr="Картинки по запросу Eristalis"/>
          <p:cNvPicPr/>
          <p:nvPr/>
        </p:nvPicPr>
        <p:blipFill>
          <a:blip r:embed="rId8"/>
          <a:stretch>
            <a:fillRect/>
          </a:stretch>
        </p:blipFill>
        <p:spPr>
          <a:xfrm>
            <a:off x="0" y="2565360"/>
            <a:ext cx="2232000" cy="2232000"/>
          </a:xfrm>
          <a:prstGeom prst="rect">
            <a:avLst/>
          </a:prstGeom>
          <a:ln w="0">
            <a:noFill/>
          </a:ln>
        </p:spPr>
      </p:pic>
      <p:pic>
        <p:nvPicPr>
          <p:cNvPr id="91" name="Изображение 90" descr="Картинки по запросу Eristalis"/>
          <p:cNvPicPr/>
          <p:nvPr/>
        </p:nvPicPr>
        <p:blipFill>
          <a:blip r:embed="rId9"/>
          <a:stretch>
            <a:fillRect/>
          </a:stretch>
        </p:blipFill>
        <p:spPr>
          <a:xfrm>
            <a:off x="6877080" y="4076640"/>
            <a:ext cx="2266920" cy="1444680"/>
          </a:xfrm>
          <a:prstGeom prst="rect">
            <a:avLst/>
          </a:prstGeom>
          <a:ln w="0">
            <a:noFill/>
          </a:ln>
        </p:spPr>
      </p:pic>
      <p:pic>
        <p:nvPicPr>
          <p:cNvPr id="92" name="Изображение 91" descr="Картинки по запросу hemiptera"/>
          <p:cNvPicPr/>
          <p:nvPr/>
        </p:nvPicPr>
        <p:blipFill>
          <a:blip r:embed="rId10"/>
          <a:stretch>
            <a:fillRect/>
          </a:stretch>
        </p:blipFill>
        <p:spPr>
          <a:xfrm>
            <a:off x="2340000" y="620640"/>
            <a:ext cx="1490760" cy="2170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149" name="Объект 6148"/>
          <p:cNvGraphicFramePr/>
          <p:nvPr/>
        </p:nvGraphicFramePr>
        <p:xfrm>
          <a:off x="677228" y="1792605"/>
          <a:ext cx="1291829" cy="1331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779780" imgH="800100" progId="CorelDRAW.Graphic.13">
                  <p:embed/>
                </p:oleObj>
              </mc:Choice>
              <mc:Fallback>
                <p:oleObj name="" r:id="rId1" imgW="779780" imgH="800100" progId="CorelDRAW.Graphic.13">
                  <p:embed/>
                  <p:pic>
                    <p:nvPicPr>
                      <p:cNvPr id="0" name="Изображение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77228" y="1792605"/>
                        <a:ext cx="1291829" cy="133111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Объект 37891"/>
          <p:cNvGraphicFramePr/>
          <p:nvPr/>
        </p:nvGraphicFramePr>
        <p:xfrm>
          <a:off x="2634139" y="1181576"/>
          <a:ext cx="2430066" cy="2280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2292985" imgH="2151380" progId="CorelDRAW.Graphic.13">
                  <p:embed/>
                </p:oleObj>
              </mc:Choice>
              <mc:Fallback>
                <p:oleObj name="" r:id="rId3" imgW="2292985" imgH="2151380" progId="CorelDRAW.Graphic.13">
                  <p:embed/>
                  <p:pic>
                    <p:nvPicPr>
                      <p:cNvPr id="0" name="Изображение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4139" y="1181576"/>
                        <a:ext cx="2430066" cy="228004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6" name="Объект 31745"/>
          <p:cNvGraphicFramePr/>
          <p:nvPr/>
        </p:nvGraphicFramePr>
        <p:xfrm>
          <a:off x="2024063" y="3576161"/>
          <a:ext cx="2294573" cy="1954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5" imgW="2460625" imgH="2400300" progId="CorelDRAW.Graphic.13">
                  <p:embed/>
                </p:oleObj>
              </mc:Choice>
              <mc:Fallback>
                <p:oleObj name="" r:id="rId5" imgW="2460625" imgH="2400300" progId="CorelDRAW.Graphic.13">
                  <p:embed/>
                  <p:pic>
                    <p:nvPicPr>
                      <p:cNvPr id="0" name="Изображение 308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24063" y="3576161"/>
                        <a:ext cx="2294573" cy="195405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Объект 70660"/>
          <p:cNvGraphicFramePr/>
          <p:nvPr/>
        </p:nvGraphicFramePr>
        <p:xfrm>
          <a:off x="7052310" y="1648301"/>
          <a:ext cx="1513523" cy="1346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7" imgW="2225675" imgH="2192020" progId="CorelDRAW.Graphic.13">
                  <p:embed/>
                </p:oleObj>
              </mc:Choice>
              <mc:Fallback>
                <p:oleObj name="" r:id="rId7" imgW="2225675" imgH="2192020" progId="CorelDRAW.Graphic.13">
                  <p:embed/>
                  <p:pic>
                    <p:nvPicPr>
                      <p:cNvPr id="0" name="Изображение 310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52310" y="1648301"/>
                        <a:ext cx="1513523" cy="13468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Объект 71684"/>
          <p:cNvGraphicFramePr/>
          <p:nvPr/>
        </p:nvGraphicFramePr>
        <p:xfrm>
          <a:off x="5643086" y="1792605"/>
          <a:ext cx="1280636" cy="1184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9" imgW="1412240" imgH="1391920" progId="CorelDRAW.Graphic.13">
                  <p:embed/>
                </p:oleObj>
              </mc:Choice>
              <mc:Fallback>
                <p:oleObj name="" r:id="rId9" imgW="1412240" imgH="1391920" progId="CorelDRAW.Graphic.13">
                  <p:embed/>
                  <p:pic>
                    <p:nvPicPr>
                      <p:cNvPr id="0" name="Изображение 310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43086" y="1792605"/>
                        <a:ext cx="1280636" cy="1184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Объект 69635"/>
          <p:cNvGraphicFramePr/>
          <p:nvPr/>
        </p:nvGraphicFramePr>
        <p:xfrm>
          <a:off x="203835" y="3972878"/>
          <a:ext cx="1620679" cy="1398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1" imgW="2736215" imgH="2426970" progId="CorelDRAW.Graphic.13">
                  <p:embed/>
                </p:oleObj>
              </mc:Choice>
              <mc:Fallback>
                <p:oleObj name="" r:id="rId11" imgW="2736215" imgH="2426970" progId="CorelDRAW.Graphic.13">
                  <p:embed/>
                  <p:pic>
                    <p:nvPicPr>
                      <p:cNvPr id="0" name="Изображение 310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3835" y="3972878"/>
                        <a:ext cx="1620679" cy="13982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3417570" y="3318510"/>
            <a:ext cx="1464469" cy="246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1350"/>
          </a:p>
        </p:txBody>
      </p:sp>
      <p:sp>
        <p:nvSpPr>
          <p:cNvPr id="6" name="Прямоугольник 5"/>
          <p:cNvSpPr/>
          <p:nvPr/>
        </p:nvSpPr>
        <p:spPr>
          <a:xfrm>
            <a:off x="3649028" y="935831"/>
            <a:ext cx="1464469" cy="246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1350"/>
          </a:p>
        </p:txBody>
      </p:sp>
      <p:graphicFrame>
        <p:nvGraphicFramePr>
          <p:cNvPr id="18438" name="Объект 18437"/>
          <p:cNvGraphicFramePr/>
          <p:nvPr/>
        </p:nvGraphicFramePr>
        <p:xfrm>
          <a:off x="3923348" y="1495901"/>
          <a:ext cx="1436370" cy="1792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3" imgW="1714500" imgH="2272665" progId="CorelDRAW.Graphic.13">
                  <p:embed/>
                </p:oleObj>
              </mc:Choice>
              <mc:Fallback>
                <p:oleObj name="" r:id="rId13" imgW="1714500" imgH="2272665" progId="CorelDRAW.Graphic.13">
                  <p:embed/>
                  <p:pic>
                    <p:nvPicPr>
                      <p:cNvPr id="0" name="Изображение 308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23348" y="1495901"/>
                        <a:ext cx="1436370" cy="1792129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Объект 71683"/>
          <p:cNvGraphicFramePr/>
          <p:nvPr/>
        </p:nvGraphicFramePr>
        <p:xfrm>
          <a:off x="3513296" y="4083844"/>
          <a:ext cx="1736408" cy="155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15" imgW="2642235" imgH="2716530" progId="CorelDRAW.Graphic.13">
                  <p:embed/>
                </p:oleObj>
              </mc:Choice>
              <mc:Fallback>
                <p:oleObj name="" r:id="rId15" imgW="2642235" imgH="2716530" progId="CorelDRAW.Graphic.13">
                  <p:embed/>
                  <p:pic>
                    <p:nvPicPr>
                      <p:cNvPr id="0" name="Изображение 310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13296" y="4083844"/>
                        <a:ext cx="1736408" cy="1557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4377214" y="3627596"/>
            <a:ext cx="1219676" cy="2160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135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752951" y="3123724"/>
            <a:ext cx="5224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/>
              <a:t>1</a:t>
            </a:r>
            <a:endParaRPr lang="en-US" altLang="ru-RU" sz="2400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764155" y="3318510"/>
            <a:ext cx="5224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/>
              <a:t>2</a:t>
            </a:r>
            <a:endParaRPr lang="en-US" altLang="ru-RU" sz="24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80071" y="3318510"/>
            <a:ext cx="5224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/>
              <a:t>3</a:t>
            </a:r>
            <a:endParaRPr lang="en-US" altLang="ru-RU" sz="2400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6022181" y="3024188"/>
            <a:ext cx="5224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/>
              <a:t>4</a:t>
            </a:r>
            <a:endParaRPr lang="en-US" altLang="ru-RU" sz="2400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7548086" y="3123724"/>
            <a:ext cx="5224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/>
              <a:t>5</a:t>
            </a:r>
            <a:endParaRPr lang="en-US" altLang="ru-RU" sz="2400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2458403" y="5092541"/>
            <a:ext cx="5224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/>
              <a:t>7</a:t>
            </a:r>
            <a:endParaRPr lang="en-US" altLang="ru-RU" sz="2400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819626" y="5203508"/>
            <a:ext cx="5224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/>
              <a:t>6</a:t>
            </a:r>
            <a:endParaRPr lang="en-US" altLang="ru-RU" sz="2400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4199573" y="4765834"/>
            <a:ext cx="52244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/>
              <a:t>8</a:t>
            </a:r>
            <a:endParaRPr lang="en-US" altLang="ru-RU" sz="2400"/>
          </a:p>
        </p:txBody>
      </p:sp>
      <p:sp>
        <p:nvSpPr>
          <p:cNvPr id="15" name="Прямоугольник 14"/>
          <p:cNvSpPr/>
          <p:nvPr/>
        </p:nvSpPr>
        <p:spPr>
          <a:xfrm>
            <a:off x="2980849" y="1007745"/>
            <a:ext cx="1464469" cy="332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1350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51301" y="116999"/>
            <a:ext cx="7529036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1350"/>
              <a:t>Привидите название таксона из числа тех, которые мы уже обсуждали, которое можно приложить к животным, имеющим планы строения, которые описывают эти картинки</a:t>
            </a:r>
            <a:endParaRPr lang="ru-RU" altLang="ru-RU" sz="13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/>
          </p:nvPr>
        </p:nvPicPr>
        <p:blipFill>
          <a:blip r:embed="rId1"/>
          <a:srcRect l="47578" t="49663" b="-257"/>
          <a:stretch>
            <a:fillRect/>
          </a:stretch>
        </p:blipFill>
        <p:spPr>
          <a:xfrm>
            <a:off x="94615" y="908685"/>
            <a:ext cx="2751455" cy="264350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07315" y="116205"/>
            <a:ext cx="27389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/>
              <a:t>Что это такое?</a:t>
            </a:r>
            <a:endParaRPr lang="ru-RU" altLang="ru-RU" sz="240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378835" y="1733550"/>
            <a:ext cx="5533390" cy="994410"/>
          </a:xfrm>
        </p:spPr>
        <p:txBody>
          <a:bodyPr>
            <a:normAutofit/>
          </a:bodyPr>
          <a:p>
            <a:pPr algn="ctr"/>
            <a:r>
              <a:rPr lang="ru-RU" altLang="en-US"/>
              <a:t>Подпишите части, которые помечены стрелками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676" y="3560763"/>
            <a:ext cx="4843463" cy="3263741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 flipH="1">
            <a:off x="7806849" y="3258344"/>
            <a:ext cx="902494" cy="131397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>
            <a:off x="2978150" y="3662204"/>
            <a:ext cx="2232184" cy="190833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4870291" y="3226911"/>
            <a:ext cx="1083945" cy="149637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7062946" y="2850198"/>
            <a:ext cx="902494" cy="131397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овое поле 10"/>
          <p:cNvSpPr txBox="1"/>
          <p:nvPr/>
        </p:nvSpPr>
        <p:spPr>
          <a:xfrm>
            <a:off x="2510473" y="3321685"/>
            <a:ext cx="5619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700"/>
              <a:t>1</a:t>
            </a:r>
            <a:endParaRPr lang="en-US" altLang="ru-RU" sz="2700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466431" y="2837815"/>
            <a:ext cx="5619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700"/>
              <a:t>2</a:t>
            </a:r>
            <a:endParaRPr lang="en-US" altLang="ru-RU" sz="2700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7965440" y="2522538"/>
            <a:ext cx="5619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700"/>
              <a:t>3</a:t>
            </a:r>
            <a:endParaRPr lang="en-US" altLang="ru-RU" sz="2700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8709343" y="3006408"/>
            <a:ext cx="5619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700"/>
              <a:t>4</a:t>
            </a:r>
            <a:endParaRPr lang="en-US" altLang="ru-RU" sz="2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5809" y="116522"/>
            <a:ext cx="7886700" cy="994172"/>
          </a:xfrm>
        </p:spPr>
        <p:txBody>
          <a:bodyPr>
            <a:normAutofit/>
          </a:bodyPr>
          <a:p>
            <a:pPr algn="ctr"/>
            <a:r>
              <a:rPr lang="ru-RU" altLang="en-US"/>
              <a:t>Подпишите части, которые помечены стрелками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75961" y="2669858"/>
            <a:ext cx="4843463" cy="3263741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6404134" y="2367439"/>
            <a:ext cx="902494" cy="131397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1575435" y="2771299"/>
            <a:ext cx="2232184" cy="190833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>
            <a:off x="3467576" y="2336006"/>
            <a:ext cx="1083945" cy="149637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5660231" y="1959293"/>
            <a:ext cx="902494" cy="131397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овое поле 8"/>
          <p:cNvSpPr txBox="1"/>
          <p:nvPr/>
        </p:nvSpPr>
        <p:spPr>
          <a:xfrm>
            <a:off x="1107758" y="2430780"/>
            <a:ext cx="5619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700"/>
              <a:t>1</a:t>
            </a:r>
            <a:endParaRPr lang="en-US" altLang="ru-RU" sz="2700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3063716" y="1946910"/>
            <a:ext cx="5619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700"/>
              <a:t>2</a:t>
            </a:r>
            <a:endParaRPr lang="en-US" altLang="ru-RU" sz="2700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6562725" y="1631633"/>
            <a:ext cx="5619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700"/>
              <a:t>3</a:t>
            </a:r>
            <a:endParaRPr lang="en-US" altLang="ru-RU" sz="2700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7306628" y="2115503"/>
            <a:ext cx="5619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700"/>
              <a:t>4</a:t>
            </a:r>
            <a:endParaRPr lang="en-US" altLang="ru-RU" sz="2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WPS Presentation</Application>
  <PresentationFormat/>
  <Paragraphs>62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SimSun</vt:lpstr>
      <vt:lpstr>Wingdings</vt:lpstr>
      <vt:lpstr>Arial</vt:lpstr>
      <vt:lpstr>Microsoft YaHei</vt:lpstr>
      <vt:lpstr>Arial Unicode MS</vt:lpstr>
      <vt:lpstr>DejaVu Sans</vt:lpstr>
      <vt:lpstr>Calibri</vt:lpstr>
      <vt:lpstr>Office Theme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Подпишите части, которые помечены стрелками</vt:lpstr>
      <vt:lpstr>Подпишите части, которые помечены стрелками</vt:lpstr>
      <vt:lpstr>Чей это жизненный цикл?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Подпишите части тела</dc:title>
  <dc:creator>X200</dc:creator>
  <cp:lastModifiedBy>polyd</cp:lastModifiedBy>
  <cp:revision>7</cp:revision>
  <dcterms:created xsi:type="dcterms:W3CDTF">2017-12-08T13:42:00Z</dcterms:created>
  <dcterms:modified xsi:type="dcterms:W3CDTF">2024-12-18T12:17:56Z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CA2641A0BC134D8CB13C9FA55DCBFB9D</vt:lpwstr>
  </property>
  <property fmtid="{D5CDD505-2E9C-101B-9397-08002B2CF9AE}" pid="3" name="KSOProductBuildVer">
    <vt:lpwstr>1049-12.2.0.19307</vt:lpwstr>
  </property>
</Properties>
</file>